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
  </p:notesMasterIdLst>
  <p:sldIdLst>
    <p:sldId id="256" r:id="rId2"/>
    <p:sldId id="277" r:id="rId3"/>
    <p:sldId id="257" r:id="rId4"/>
    <p:sldId id="280" r:id="rId5"/>
    <p:sldId id="286" r:id="rId6"/>
    <p:sldId id="258" r:id="rId7"/>
    <p:sldId id="283" r:id="rId8"/>
    <p:sldId id="267" r:id="rId9"/>
    <p:sldId id="268" r:id="rId10"/>
    <p:sldId id="269" r:id="rId11"/>
    <p:sldId id="270" r:id="rId12"/>
    <p:sldId id="272" r:id="rId13"/>
    <p:sldId id="271" r:id="rId14"/>
    <p:sldId id="259" r:id="rId15"/>
    <p:sldId id="260" r:id="rId16"/>
    <p:sldId id="273" r:id="rId17"/>
    <p:sldId id="287" r:id="rId18"/>
    <p:sldId id="288" r:id="rId19"/>
    <p:sldId id="289" r:id="rId20"/>
    <p:sldId id="261" r:id="rId21"/>
    <p:sldId id="274" r:id="rId22"/>
    <p:sldId id="276"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09E6B99-B6BF-462F-8C81-2080A2AD7FE6}">
          <p14:sldIdLst>
            <p14:sldId id="256"/>
            <p14:sldId id="277"/>
            <p14:sldId id="257"/>
            <p14:sldId id="280"/>
            <p14:sldId id="286"/>
            <p14:sldId id="258"/>
            <p14:sldId id="283"/>
            <p14:sldId id="267"/>
            <p14:sldId id="268"/>
            <p14:sldId id="269"/>
            <p14:sldId id="270"/>
            <p14:sldId id="272"/>
            <p14:sldId id="271"/>
            <p14:sldId id="259"/>
            <p14:sldId id="260"/>
            <p14:sldId id="273"/>
            <p14:sldId id="287"/>
            <p14:sldId id="288"/>
            <p14:sldId id="289"/>
            <p14:sldId id="261"/>
            <p14:sldId id="274"/>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4"/>
    <p:restoredTop sz="94679"/>
  </p:normalViewPr>
  <p:slideViewPr>
    <p:cSldViewPr snapToGrid="0" snapToObjects="1">
      <p:cViewPr varScale="1">
        <p:scale>
          <a:sx n="84" d="100"/>
          <a:sy n="84" d="100"/>
        </p:scale>
        <p:origin x="77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5336F5-A68D-9A4A-83AB-B8CD6FA5C732}" type="datetimeFigureOut">
              <a:rPr lang="en-US" smtClean="0"/>
              <a:t>4/9/2019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A9633A-392A-4347-9D1C-FF5FFE9476B1}" type="slidenum">
              <a:rPr lang="en-US" smtClean="0"/>
              <a:t>‹#›</a:t>
            </a:fld>
            <a:endParaRPr lang="en-US"/>
          </a:p>
        </p:txBody>
      </p:sp>
    </p:spTree>
    <p:extLst>
      <p:ext uri="{BB962C8B-B14F-4D97-AF65-F5344CB8AC3E}">
        <p14:creationId xmlns:p14="http://schemas.microsoft.com/office/powerpoint/2010/main" val="1717127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A9633A-392A-4347-9D1C-FF5FFE9476B1}" type="slidenum">
              <a:rPr lang="en-US" smtClean="0"/>
              <a:t>1</a:t>
            </a:fld>
            <a:endParaRPr lang="en-US"/>
          </a:p>
        </p:txBody>
      </p:sp>
    </p:spTree>
    <p:extLst>
      <p:ext uri="{BB962C8B-B14F-4D97-AF65-F5344CB8AC3E}">
        <p14:creationId xmlns:p14="http://schemas.microsoft.com/office/powerpoint/2010/main" val="248492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18</a:t>
            </a:fld>
            <a:endParaRPr lang="en-US"/>
          </a:p>
        </p:txBody>
      </p:sp>
    </p:spTree>
    <p:extLst>
      <p:ext uri="{BB962C8B-B14F-4D97-AF65-F5344CB8AC3E}">
        <p14:creationId xmlns:p14="http://schemas.microsoft.com/office/powerpoint/2010/main" val="1013101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19</a:t>
            </a:fld>
            <a:endParaRPr lang="en-US"/>
          </a:p>
        </p:txBody>
      </p:sp>
    </p:spTree>
    <p:extLst>
      <p:ext uri="{BB962C8B-B14F-4D97-AF65-F5344CB8AC3E}">
        <p14:creationId xmlns:p14="http://schemas.microsoft.com/office/powerpoint/2010/main" val="793113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(looking at the use cases), you can very well figure out how </a:t>
            </a:r>
            <a:r>
              <a:rPr lang="en-US" dirty="0" err="1"/>
              <a:t>indispensible</a:t>
            </a:r>
            <a:r>
              <a:rPr lang="en-US" dirty="0"/>
              <a:t> such a graph is for many industries. I am looking forward to deliver more such presentations. Thank you for being an interactive audience.	</a:t>
            </a:r>
          </a:p>
          <a:p>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20</a:t>
            </a:fld>
            <a:endParaRPr lang="en-US"/>
          </a:p>
        </p:txBody>
      </p:sp>
    </p:spTree>
    <p:extLst>
      <p:ext uri="{BB962C8B-B14F-4D97-AF65-F5344CB8AC3E}">
        <p14:creationId xmlns:p14="http://schemas.microsoft.com/office/powerpoint/2010/main" val="653738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Good morning to one and all present here. Today, I am going to present before you one of the hottest technology running now a days. We will be talking about graph databases and NEO4J is one its kind. It is a database used to define and portray the relationship between entities. It shows that the relationship between the data is as important as the data itself. A simple DB shows relation between the objects when run the query, but graph database stores the connections with the data in such a designed model. </a:t>
            </a:r>
          </a:p>
          <a:p>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3</a:t>
            </a:fld>
            <a:endParaRPr lang="en-US"/>
          </a:p>
        </p:txBody>
      </p:sp>
    </p:spTree>
    <p:extLst>
      <p:ext uri="{BB962C8B-B14F-4D97-AF65-F5344CB8AC3E}">
        <p14:creationId xmlns:p14="http://schemas.microsoft.com/office/powerpoint/2010/main" val="863597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you all must be thinking about why do we require such database when a normal one can also do the same function. So, the answer is here- It not only stores the data but also the relationships among different data. It is a great medium to have your data analyzed. Since the nodes are interconnected, you can easily traverse through millions of nodes in short span of time and access time will also be less.</a:t>
            </a:r>
          </a:p>
          <a:p>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6</a:t>
            </a:fld>
            <a:endParaRPr lang="en-US"/>
          </a:p>
        </p:txBody>
      </p:sp>
    </p:spTree>
    <p:extLst>
      <p:ext uri="{BB962C8B-B14F-4D97-AF65-F5344CB8AC3E}">
        <p14:creationId xmlns:p14="http://schemas.microsoft.com/office/powerpoint/2010/main" val="3638157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some properties with which such graphs come and these are: Nodes: they are the entities in the graph database. They carry some attributes with them, these attributes are known as the properties of the graph databases. Relationships: these are the directed arrows or the connections between the nodes that show the relation among the nodes. Due to this reason, the graph is also known as weighted graph or directed graph.</a:t>
            </a:r>
          </a:p>
          <a:p>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8</a:t>
            </a:fld>
            <a:endParaRPr lang="en-US"/>
          </a:p>
        </p:txBody>
      </p:sp>
    </p:spTree>
    <p:extLst>
      <p:ext uri="{BB962C8B-B14F-4D97-AF65-F5344CB8AC3E}">
        <p14:creationId xmlns:p14="http://schemas.microsoft.com/office/powerpoint/2010/main" val="183845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simple representation of how the graph database works. It is showing the entities or the nodes are the circles and the relationship between them which is represented by the arrow for showing the direction.</a:t>
            </a:r>
          </a:p>
          <a:p>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9</a:t>
            </a:fld>
            <a:endParaRPr lang="en-US"/>
          </a:p>
        </p:txBody>
      </p:sp>
    </p:spTree>
    <p:extLst>
      <p:ext uri="{BB962C8B-B14F-4D97-AF65-F5344CB8AC3E}">
        <p14:creationId xmlns:p14="http://schemas.microsoft.com/office/powerpoint/2010/main" val="599445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NEO4J is one such database. It is an open source NO SQL database. It complies with ACID properties of a database. ACID means atomicity, consistent, integrity and data holding capacity is high. Its initial development started in 2003 and then it was made </a:t>
            </a:r>
            <a:r>
              <a:rPr lang="en-US" dirty="0" err="1"/>
              <a:t>publically</a:t>
            </a:r>
            <a:r>
              <a:rPr lang="en-US" dirty="0"/>
              <a:t> available in 2007. Java and Scala are the languages in which its source code is written and readily available in the </a:t>
            </a:r>
            <a:r>
              <a:rPr lang="en-US" dirty="0" err="1"/>
              <a:t>github</a:t>
            </a:r>
            <a:r>
              <a:rPr lang="en-US" dirty="0"/>
              <a:t> as an open source code.  </a:t>
            </a:r>
          </a:p>
          <a:p>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10</a:t>
            </a:fld>
            <a:endParaRPr lang="en-US"/>
          </a:p>
        </p:txBody>
      </p:sp>
    </p:spTree>
    <p:extLst>
      <p:ext uri="{BB962C8B-B14F-4D97-AF65-F5344CB8AC3E}">
        <p14:creationId xmlns:p14="http://schemas.microsoft.com/office/powerpoint/2010/main" val="2782466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figure above shows that all the features of graph </a:t>
            </a:r>
            <a:r>
              <a:rPr lang="en-US" dirty="0" err="1"/>
              <a:t>databse</a:t>
            </a:r>
            <a:r>
              <a:rPr lang="en-US" dirty="0"/>
              <a:t> neo4j are interlinked. each one contribute to the functioning of one another. Like cypher language is an easy language due to </a:t>
            </a:r>
            <a:r>
              <a:rPr lang="en-US" dirty="0" err="1"/>
              <a:t>whuch</a:t>
            </a:r>
            <a:r>
              <a:rPr lang="en-US" dirty="0"/>
              <a:t> it process the data query faster and hence increasing the speed.</a:t>
            </a:r>
          </a:p>
          <a:p>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12</a:t>
            </a:fld>
            <a:endParaRPr lang="en-US"/>
          </a:p>
        </p:txBody>
      </p:sp>
    </p:spTree>
    <p:extLst>
      <p:ext uri="{BB962C8B-B14F-4D97-AF65-F5344CB8AC3E}">
        <p14:creationId xmlns:p14="http://schemas.microsoft.com/office/powerpoint/2010/main" val="255030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certain features of neo4j much similar to the graph database and they are: Cypher – it is a language for declarative query, mainly used for graph databases. Time intervals – it helps the user to drill down or scale up within the billions of node in  a less span of time. Flexible – it is a property of graph schema that can adapts with time. It helps in making new relationships and speed up the traversing path.</a:t>
            </a:r>
          </a:p>
          <a:p>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13</a:t>
            </a:fld>
            <a:endParaRPr lang="en-US"/>
          </a:p>
        </p:txBody>
      </p:sp>
    </p:spTree>
    <p:extLst>
      <p:ext uri="{BB962C8B-B14F-4D97-AF65-F5344CB8AC3E}">
        <p14:creationId xmlns:p14="http://schemas.microsoft.com/office/powerpoint/2010/main" val="19174701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17</a:t>
            </a:fld>
            <a:endParaRPr lang="en-US"/>
          </a:p>
        </p:txBody>
      </p:sp>
    </p:spTree>
    <p:extLst>
      <p:ext uri="{BB962C8B-B14F-4D97-AF65-F5344CB8AC3E}">
        <p14:creationId xmlns:p14="http://schemas.microsoft.com/office/powerpoint/2010/main" val="3385336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8327683-8978-6B4B-9130-4A6A841F0549}"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D8AC05B1-2526-7C44-8A74-66C916069F4A}" type="datetime1">
              <a:rPr lang="en-US" smtClean="0"/>
              <a:t>4/9/2019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C0E5C021-D243-504D-84B8-D45D829E8B6B}" type="datetime1">
              <a:rPr lang="en-US" smtClean="0"/>
              <a:t>4/9/2019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B6F93F85-28A1-8344-9763-EF19E19F9128}" type="datetime1">
              <a:rPr lang="en-US" smtClean="0"/>
              <a:t>4/9/2019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8327683-8978-6B4B-9130-4A6A841F0549}"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A2B5E9FB-9AD4-754B-A772-6D3733DD5BAC}" type="datetime1">
              <a:rPr lang="en-US" smtClean="0"/>
              <a:t>4/9/2019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3140DF9E-9222-EE48-A64D-28DE5FAE4784}" type="datetime1">
              <a:rPr lang="en-US" smtClean="0"/>
              <a:t>4/9/2019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5528449"/>
            <a:ext cx="2057400" cy="365125"/>
          </a:xfrm>
          <a:prstGeom prst="rect">
            <a:avLst/>
          </a:prstGeom>
        </p:spPr>
        <p:txBody>
          <a:bodyPr/>
          <a:lstStyle/>
          <a:p>
            <a:fld id="{A61490FA-57A5-0041-9FDC-ACD83A9AA0E7}" type="datetime1">
              <a:rPr lang="en-US" smtClean="0"/>
              <a:t>4/9/2019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5528449"/>
            <a:ext cx="2057400" cy="365125"/>
          </a:xfrm>
          <a:prstGeom prst="rect">
            <a:avLst/>
          </a:prstGeom>
        </p:spPr>
        <p:txBody>
          <a:bodyPr/>
          <a:lstStyle/>
          <a:p>
            <a:fld id="{7E8290BC-2F66-E549-BF33-0BE20A5801B5}" type="datetime1">
              <a:rPr lang="en-US" smtClean="0"/>
              <a:t>4/9/2019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5528449"/>
            <a:ext cx="2057400" cy="365125"/>
          </a:xfrm>
          <a:prstGeom prst="rect">
            <a:avLst/>
          </a:prstGeom>
        </p:spPr>
        <p:txBody>
          <a:bodyPr/>
          <a:lstStyle/>
          <a:p>
            <a:fld id="{3BC728CC-7587-8545-9431-C9A8BB34EC62}" type="datetime1">
              <a:rPr lang="en-US" smtClean="0"/>
              <a:t>4/9/2019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9A66CD15-5422-0542-9CE8-BC312846333A}" type="datetime1">
              <a:rPr lang="en-US" smtClean="0"/>
              <a:t>4/9/2019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2A2384D1-AE54-4D4A-B83F-6EAD03BEB987}" type="datetime1">
              <a:rPr lang="en-US" smtClean="0"/>
              <a:t>4/9/2019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rgbClr val="002060"/>
                </a:solidFill>
              </a:defRPr>
            </a:lvl1pPr>
          </a:lstStyle>
          <a:p>
            <a:fld id="{38327683-8978-6B4B-9130-4A6A841F0549}" type="slidenum">
              <a:rPr lang="en-US" smtClean="0"/>
              <a:pPr/>
              <a:t>‹#›</a:t>
            </a:fld>
            <a:endParaRPr lang="en-US"/>
          </a:p>
        </p:txBody>
      </p:sp>
      <p:sp>
        <p:nvSpPr>
          <p:cNvPr id="7" name="Title 1"/>
          <p:cNvSpPr txBox="1">
            <a:spLocks/>
          </p:cNvSpPr>
          <p:nvPr userDrawn="1"/>
        </p:nvSpPr>
        <p:spPr>
          <a:xfrm>
            <a:off x="628650" y="6356350"/>
            <a:ext cx="1892128" cy="488950"/>
          </a:xfrm>
          <a:prstGeom prst="rect">
            <a:avLst/>
          </a:prstGeom>
        </p:spPr>
        <p:txBody>
          <a:bodyPr>
            <a:normAutofit/>
          </a:bodyPr>
          <a:lstStyle>
            <a:lvl1pPr algn="ctr" defTabSz="2641600" rtl="0" eaLnBrk="0" fontAlgn="base" hangingPunct="0">
              <a:spcBef>
                <a:spcPct val="0"/>
              </a:spcBef>
              <a:spcAft>
                <a:spcPct val="0"/>
              </a:spcAft>
              <a:defRPr sz="6000">
                <a:solidFill>
                  <a:schemeClr val="tx2"/>
                </a:solidFill>
                <a:latin typeface="+mj-lt"/>
                <a:ea typeface="ＭＳ Ｐゴシック" charset="-128"/>
                <a:cs typeface="+mj-cs"/>
              </a:defRPr>
            </a:lvl1pPr>
            <a:lvl2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2pPr>
            <a:lvl3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3pPr>
            <a:lvl4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4pPr>
            <a:lvl5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5pPr>
            <a:lvl6pPr marL="457200" algn="ctr" defTabSz="2641600" rtl="0" fontAlgn="base">
              <a:spcBef>
                <a:spcPct val="0"/>
              </a:spcBef>
              <a:spcAft>
                <a:spcPct val="0"/>
              </a:spcAft>
              <a:defRPr sz="6000">
                <a:solidFill>
                  <a:schemeClr val="tx2"/>
                </a:solidFill>
                <a:latin typeface="Arial" pitchFamily="-65" charset="0"/>
              </a:defRPr>
            </a:lvl6pPr>
            <a:lvl7pPr marL="914400" algn="ctr" defTabSz="2641600" rtl="0" fontAlgn="base">
              <a:spcBef>
                <a:spcPct val="0"/>
              </a:spcBef>
              <a:spcAft>
                <a:spcPct val="0"/>
              </a:spcAft>
              <a:defRPr sz="6000">
                <a:solidFill>
                  <a:schemeClr val="tx2"/>
                </a:solidFill>
                <a:latin typeface="Arial" pitchFamily="-65" charset="0"/>
              </a:defRPr>
            </a:lvl7pPr>
            <a:lvl8pPr marL="1371600" algn="ctr" defTabSz="2641600" rtl="0" fontAlgn="base">
              <a:spcBef>
                <a:spcPct val="0"/>
              </a:spcBef>
              <a:spcAft>
                <a:spcPct val="0"/>
              </a:spcAft>
              <a:defRPr sz="6000">
                <a:solidFill>
                  <a:schemeClr val="tx2"/>
                </a:solidFill>
                <a:latin typeface="Arial" pitchFamily="-65" charset="0"/>
              </a:defRPr>
            </a:lvl8pPr>
            <a:lvl9pPr marL="1828800" algn="ctr" defTabSz="2641600" rtl="0" fontAlgn="base">
              <a:spcBef>
                <a:spcPct val="0"/>
              </a:spcBef>
              <a:spcAft>
                <a:spcPct val="0"/>
              </a:spcAft>
              <a:defRPr sz="6000">
                <a:solidFill>
                  <a:schemeClr val="tx2"/>
                </a:solidFill>
                <a:latin typeface="Arial" pitchFamily="-65" charset="0"/>
              </a:defRPr>
            </a:lvl9pPr>
          </a:lstStyle>
          <a:p>
            <a:pPr>
              <a:defRPr/>
            </a:pPr>
            <a:r>
              <a:rPr lang="en-US" sz="1600" b="1" kern="0" dirty="0" err="1">
                <a:solidFill>
                  <a:srgbClr val="0257A1"/>
                </a:solidFill>
              </a:rPr>
              <a:t>DataScience</a:t>
            </a:r>
            <a:r>
              <a:rPr lang="en-US" sz="1600" b="1" kern="0" dirty="0" err="1">
                <a:solidFill>
                  <a:srgbClr val="C00000"/>
                </a:solidFill>
              </a:rPr>
              <a:t>@</a:t>
            </a:r>
            <a:r>
              <a:rPr lang="en-US" sz="1600" b="1" kern="0" dirty="0" err="1">
                <a:solidFill>
                  <a:srgbClr val="0257A1"/>
                </a:solidFill>
              </a:rPr>
              <a:t>SMU</a:t>
            </a:r>
            <a:endParaRPr lang="en-US" sz="1600" b="1" kern="0" dirty="0">
              <a:solidFill>
                <a:srgbClr val="0257A1"/>
              </a:solidFill>
            </a:endParaRPr>
          </a:p>
        </p:txBody>
      </p:sp>
      <p:pic>
        <p:nvPicPr>
          <p:cNvPr id="4" name="Picture 3"/>
          <p:cNvPicPr>
            <a:picLocks noChangeAspect="1"/>
          </p:cNvPicPr>
          <p:nvPr userDrawn="1"/>
        </p:nvPicPr>
        <p:blipFill>
          <a:blip r:embed="rId13"/>
          <a:stretch>
            <a:fillRect/>
          </a:stretch>
        </p:blipFill>
        <p:spPr>
          <a:xfrm>
            <a:off x="7017093" y="6295132"/>
            <a:ext cx="939114" cy="487561"/>
          </a:xfrm>
          <a:prstGeom prst="rect">
            <a:avLst/>
          </a:prstGeom>
        </p:spPr>
      </p:pic>
    </p:spTree>
    <p:extLst>
      <p:ext uri="{BB962C8B-B14F-4D97-AF65-F5344CB8AC3E}">
        <p14:creationId xmlns:p14="http://schemas.microsoft.com/office/powerpoint/2010/main" val="155907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hf hdr="0" ftr="0" dt="0"/>
  <p:txStyles>
    <p:titleStyle>
      <a:lvl1pPr algn="ctr" defTabSz="914400" rtl="0" eaLnBrk="1" latinLnBrk="0" hangingPunct="1">
        <a:lnSpc>
          <a:spcPct val="90000"/>
        </a:lnSpc>
        <a:spcBef>
          <a:spcPct val="0"/>
        </a:spcBef>
        <a:buNone/>
        <a:defRPr sz="4000" b="1"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rgbClr val="FF0000"/>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FF0000"/>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Graph Databases</a:t>
            </a:r>
          </a:p>
        </p:txBody>
      </p:sp>
      <p:sp>
        <p:nvSpPr>
          <p:cNvPr id="3" name="Subtitle 2"/>
          <p:cNvSpPr>
            <a:spLocks noGrp="1"/>
          </p:cNvSpPr>
          <p:nvPr>
            <p:ph type="subTitle" idx="1"/>
          </p:nvPr>
        </p:nvSpPr>
        <p:spPr/>
        <p:txBody>
          <a:bodyPr/>
          <a:lstStyle/>
          <a:p>
            <a:r>
              <a:rPr lang="en-US" dirty="0"/>
              <a:t>Che’ Cobb</a:t>
            </a:r>
          </a:p>
          <a:p>
            <a:r>
              <a:rPr lang="en-US" dirty="0"/>
              <a:t>Matthew Norton</a:t>
            </a:r>
          </a:p>
        </p:txBody>
      </p:sp>
      <p:sp>
        <p:nvSpPr>
          <p:cNvPr id="4" name="Slide Number Placeholder 3"/>
          <p:cNvSpPr>
            <a:spLocks noGrp="1"/>
          </p:cNvSpPr>
          <p:nvPr>
            <p:ph type="sldNum" sz="quarter" idx="12"/>
          </p:nvPr>
        </p:nvSpPr>
        <p:spPr/>
        <p:txBody>
          <a:bodyPr/>
          <a:lstStyle/>
          <a:p>
            <a:fld id="{38327683-8978-6B4B-9130-4A6A841F0549}" type="slidenum">
              <a:rPr lang="en-US" smtClean="0"/>
              <a:t>1</a:t>
            </a:fld>
            <a:endParaRPr lang="en-US"/>
          </a:p>
        </p:txBody>
      </p:sp>
    </p:spTree>
    <p:extLst>
      <p:ext uri="{BB962C8B-B14F-4D97-AF65-F5344CB8AC3E}">
        <p14:creationId xmlns:p14="http://schemas.microsoft.com/office/powerpoint/2010/main" val="1677321490"/>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Neo4j</a:t>
            </a:r>
            <a:endParaRPr lang="en-US" dirty="0"/>
          </a:p>
        </p:txBody>
      </p:sp>
      <p:sp>
        <p:nvSpPr>
          <p:cNvPr id="3" name="Content Placeholder 2"/>
          <p:cNvSpPr>
            <a:spLocks noGrp="1"/>
          </p:cNvSpPr>
          <p:nvPr>
            <p:ph idx="1"/>
          </p:nvPr>
        </p:nvSpPr>
        <p:spPr/>
        <p:txBody>
          <a:bodyPr>
            <a:normAutofit/>
          </a:bodyPr>
          <a:lstStyle/>
          <a:p>
            <a:r>
              <a:rPr lang="en-US" sz="2800" dirty="0"/>
              <a:t>An open source NO SQL database</a:t>
            </a:r>
          </a:p>
          <a:p>
            <a:r>
              <a:rPr lang="en-US" sz="2800" dirty="0"/>
              <a:t>Complies with ACID database properties</a:t>
            </a:r>
          </a:p>
          <a:p>
            <a:r>
              <a:rPr lang="en-US" sz="2800" dirty="0"/>
              <a:t>Initial development started in 2003 and made publicly available in 2007</a:t>
            </a:r>
          </a:p>
          <a:p>
            <a:r>
              <a:rPr lang="en-US" sz="2800" dirty="0"/>
              <a:t>Java and Scala are main source code languages</a:t>
            </a:r>
          </a:p>
          <a:p>
            <a:r>
              <a:rPr lang="en-US" sz="2800" dirty="0"/>
              <a:t>Easy to learn and easy to use</a:t>
            </a:r>
          </a:p>
          <a:p>
            <a:r>
              <a:rPr lang="en-US" sz="2800" dirty="0"/>
              <a:t>Largest and most active graph community on the planet</a:t>
            </a:r>
          </a:p>
          <a:p>
            <a:endParaRPr lang="en-US" dirty="0"/>
          </a:p>
        </p:txBody>
      </p:sp>
      <p:sp>
        <p:nvSpPr>
          <p:cNvPr id="4" name="Slide Number Placeholder 3"/>
          <p:cNvSpPr>
            <a:spLocks noGrp="1"/>
          </p:cNvSpPr>
          <p:nvPr>
            <p:ph type="sldNum" sz="quarter" idx="12"/>
          </p:nvPr>
        </p:nvSpPr>
        <p:spPr/>
        <p:txBody>
          <a:bodyPr/>
          <a:lstStyle/>
          <a:p>
            <a:fld id="{38327683-8978-6B4B-9130-4A6A841F0549}" type="slidenum">
              <a:rPr lang="en-US" smtClean="0"/>
              <a:t>10</a:t>
            </a:fld>
            <a:endParaRPr lang="en-US" dirty="0"/>
          </a:p>
        </p:txBody>
      </p:sp>
    </p:spTree>
    <p:extLst>
      <p:ext uri="{BB962C8B-B14F-4D97-AF65-F5344CB8AC3E}">
        <p14:creationId xmlns:p14="http://schemas.microsoft.com/office/powerpoint/2010/main" val="2023716259"/>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Neo4j (cont.)</a:t>
            </a:r>
            <a:endParaRPr lang="en-US" dirty="0"/>
          </a:p>
        </p:txBody>
      </p:sp>
      <p:sp>
        <p:nvSpPr>
          <p:cNvPr id="3" name="Content Placeholder 2"/>
          <p:cNvSpPr>
            <a:spLocks noGrp="1"/>
          </p:cNvSpPr>
          <p:nvPr>
            <p:ph idx="1"/>
          </p:nvPr>
        </p:nvSpPr>
        <p:spPr/>
        <p:txBody>
          <a:bodyPr>
            <a:normAutofit/>
          </a:bodyPr>
          <a:lstStyle/>
          <a:p>
            <a:r>
              <a:rPr lang="en-US" sz="2800" dirty="0"/>
              <a:t>Since it is an open source, it is freely available through GitHub</a:t>
            </a:r>
          </a:p>
          <a:p>
            <a:r>
              <a:rPr lang="en-US" sz="2800" dirty="0"/>
              <a:t>It has both Community and Enterprise Editions</a:t>
            </a:r>
          </a:p>
          <a:p>
            <a:r>
              <a:rPr lang="en-US" sz="2800" dirty="0"/>
              <a:t>Enterprise edition offers extra features such as clustering, backups and other fail-over techniques</a:t>
            </a:r>
          </a:p>
          <a:p>
            <a:r>
              <a:rPr lang="en-US" sz="2800" dirty="0"/>
              <a:t>Uses pointers to traverse down the nodes</a:t>
            </a:r>
          </a:p>
        </p:txBody>
      </p:sp>
      <p:sp>
        <p:nvSpPr>
          <p:cNvPr id="4" name="Slide Number Placeholder 3"/>
          <p:cNvSpPr>
            <a:spLocks noGrp="1"/>
          </p:cNvSpPr>
          <p:nvPr>
            <p:ph type="sldNum" sz="quarter" idx="12"/>
          </p:nvPr>
        </p:nvSpPr>
        <p:spPr/>
        <p:txBody>
          <a:bodyPr/>
          <a:lstStyle/>
          <a:p>
            <a:fld id="{38327683-8978-6B4B-9130-4A6A841F0549}" type="slidenum">
              <a:rPr lang="en-US" smtClean="0"/>
              <a:t>11</a:t>
            </a:fld>
            <a:endParaRPr lang="en-US" dirty="0"/>
          </a:p>
        </p:txBody>
      </p:sp>
    </p:spTree>
    <p:extLst>
      <p:ext uri="{BB962C8B-B14F-4D97-AF65-F5344CB8AC3E}">
        <p14:creationId xmlns:p14="http://schemas.microsoft.com/office/powerpoint/2010/main" val="753163827"/>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Neo4j: Pictorial Representation</a:t>
            </a:r>
            <a:endParaRPr lang="en-US" dirty="0"/>
          </a:p>
        </p:txBody>
      </p:sp>
      <p:pic>
        <p:nvPicPr>
          <p:cNvPr id="5" name="Content Placeholder 4">
            <a:extLst>
              <a:ext uri="{FF2B5EF4-FFF2-40B4-BE49-F238E27FC236}">
                <a16:creationId xmlns:a16="http://schemas.microsoft.com/office/drawing/2014/main" id="{D65E88A0-C686-432E-8A4E-32E00AE22587}"/>
              </a:ext>
            </a:extLst>
          </p:cNvPr>
          <p:cNvPicPr>
            <a:picLocks noGrp="1" noChangeAspect="1"/>
          </p:cNvPicPr>
          <p:nvPr>
            <p:ph idx="1"/>
          </p:nvPr>
        </p:nvPicPr>
        <p:blipFill>
          <a:blip r:embed="rId3"/>
          <a:stretch>
            <a:fillRect/>
          </a:stretch>
        </p:blipFill>
        <p:spPr>
          <a:xfrm>
            <a:off x="876263" y="1825625"/>
            <a:ext cx="7391473" cy="4351338"/>
          </a:xfrm>
          <a:prstGeom prst="rect">
            <a:avLst/>
          </a:prstGeom>
        </p:spPr>
      </p:pic>
      <p:sp>
        <p:nvSpPr>
          <p:cNvPr id="4" name="Slide Number Placeholder 3"/>
          <p:cNvSpPr>
            <a:spLocks noGrp="1"/>
          </p:cNvSpPr>
          <p:nvPr>
            <p:ph type="sldNum" sz="quarter" idx="12"/>
          </p:nvPr>
        </p:nvSpPr>
        <p:spPr/>
        <p:txBody>
          <a:bodyPr/>
          <a:lstStyle/>
          <a:p>
            <a:fld id="{38327683-8978-6B4B-9130-4A6A841F0549}" type="slidenum">
              <a:rPr lang="en-US" smtClean="0"/>
              <a:t>12</a:t>
            </a:fld>
            <a:endParaRPr lang="en-US" dirty="0"/>
          </a:p>
        </p:txBody>
      </p:sp>
    </p:spTree>
    <p:extLst>
      <p:ext uri="{BB962C8B-B14F-4D97-AF65-F5344CB8AC3E}">
        <p14:creationId xmlns:p14="http://schemas.microsoft.com/office/powerpoint/2010/main" val="1960700482"/>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Neo4j: Features</a:t>
            </a:r>
            <a:endParaRPr lang="en-US" dirty="0"/>
          </a:p>
        </p:txBody>
      </p:sp>
      <p:sp>
        <p:nvSpPr>
          <p:cNvPr id="3" name="Content Placeholder 2"/>
          <p:cNvSpPr>
            <a:spLocks noGrp="1"/>
          </p:cNvSpPr>
          <p:nvPr>
            <p:ph idx="1"/>
          </p:nvPr>
        </p:nvSpPr>
        <p:spPr/>
        <p:txBody>
          <a:bodyPr>
            <a:normAutofit/>
          </a:bodyPr>
          <a:lstStyle/>
          <a:p>
            <a:r>
              <a:rPr lang="en-US" sz="2800" dirty="0"/>
              <a:t>Cypher –a language for declarative query, mainly used in graph databases</a:t>
            </a:r>
          </a:p>
          <a:p>
            <a:r>
              <a:rPr lang="en-US" sz="2800" dirty="0"/>
              <a:t>Time intervals – helps the user to drill down or scale up within the billions of nodes in much quicker time frame</a:t>
            </a:r>
          </a:p>
          <a:p>
            <a:r>
              <a:rPr lang="en-US" sz="2800" dirty="0"/>
              <a:t>Flexible – a property of the graph schema that can adapt with time. It helps in making new relationships and speeds up the traversing path.</a:t>
            </a:r>
          </a:p>
        </p:txBody>
      </p:sp>
      <p:sp>
        <p:nvSpPr>
          <p:cNvPr id="4" name="Slide Number Placeholder 3"/>
          <p:cNvSpPr>
            <a:spLocks noGrp="1"/>
          </p:cNvSpPr>
          <p:nvPr>
            <p:ph type="sldNum" sz="quarter" idx="12"/>
          </p:nvPr>
        </p:nvSpPr>
        <p:spPr/>
        <p:txBody>
          <a:bodyPr/>
          <a:lstStyle/>
          <a:p>
            <a:fld id="{38327683-8978-6B4B-9130-4A6A841F0549}" type="slidenum">
              <a:rPr lang="en-US" smtClean="0"/>
              <a:t>13</a:t>
            </a:fld>
            <a:endParaRPr lang="en-US" dirty="0"/>
          </a:p>
        </p:txBody>
      </p:sp>
    </p:spTree>
    <p:extLst>
      <p:ext uri="{BB962C8B-B14F-4D97-AF65-F5344CB8AC3E}">
        <p14:creationId xmlns:p14="http://schemas.microsoft.com/office/powerpoint/2010/main" val="1155824971"/>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u="sng" dirty="0"/>
              <a:t>Neo4j: Managing a Complex Network using Real Time Insights</a:t>
            </a:r>
          </a:p>
        </p:txBody>
      </p:sp>
      <p:sp>
        <p:nvSpPr>
          <p:cNvPr id="3" name="Content Placeholder 2"/>
          <p:cNvSpPr>
            <a:spLocks noGrp="1"/>
          </p:cNvSpPr>
          <p:nvPr>
            <p:ph idx="1"/>
          </p:nvPr>
        </p:nvSpPr>
        <p:spPr/>
        <p:txBody>
          <a:bodyPr/>
          <a:lstStyle/>
          <a:p>
            <a:r>
              <a:rPr lang="en-US" sz="2800" dirty="0"/>
              <a:t>All the complex configuration of the network is stored in CMDB (configuration management database).</a:t>
            </a:r>
          </a:p>
          <a:p>
            <a:r>
              <a:rPr lang="en-US" sz="2800" dirty="0"/>
              <a:t>These are relational databases using Neo4j.</a:t>
            </a:r>
          </a:p>
          <a:p>
            <a:r>
              <a:rPr lang="en-US" sz="2800" dirty="0"/>
              <a:t>It helps you connect to the monitoring tools and view the insights of complex relationships between different network devices and the data center.</a:t>
            </a:r>
          </a:p>
          <a:p>
            <a:endParaRPr lang="en-US" dirty="0"/>
          </a:p>
        </p:txBody>
      </p:sp>
      <p:sp>
        <p:nvSpPr>
          <p:cNvPr id="4" name="Slide Number Placeholder 3"/>
          <p:cNvSpPr>
            <a:spLocks noGrp="1"/>
          </p:cNvSpPr>
          <p:nvPr>
            <p:ph type="sldNum" sz="quarter" idx="12"/>
          </p:nvPr>
        </p:nvSpPr>
        <p:spPr/>
        <p:txBody>
          <a:bodyPr/>
          <a:lstStyle/>
          <a:p>
            <a:fld id="{38327683-8978-6B4B-9130-4A6A841F0549}" type="slidenum">
              <a:rPr lang="en-US" smtClean="0"/>
              <a:t>14</a:t>
            </a:fld>
            <a:endParaRPr lang="en-US" dirty="0"/>
          </a:p>
        </p:txBody>
      </p:sp>
    </p:spTree>
    <p:extLst>
      <p:ext uri="{BB962C8B-B14F-4D97-AF65-F5344CB8AC3E}">
        <p14:creationId xmlns:p14="http://schemas.microsoft.com/office/powerpoint/2010/main" val="1431376286"/>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Neo4j: Master Data Management</a:t>
            </a:r>
            <a:endParaRPr lang="en-US" dirty="0"/>
          </a:p>
        </p:txBody>
      </p:sp>
      <p:sp>
        <p:nvSpPr>
          <p:cNvPr id="3" name="Content Placeholder 2"/>
          <p:cNvSpPr>
            <a:spLocks noGrp="1"/>
          </p:cNvSpPr>
          <p:nvPr>
            <p:ph idx="1"/>
          </p:nvPr>
        </p:nvSpPr>
        <p:spPr/>
        <p:txBody>
          <a:bodyPr>
            <a:normAutofit/>
          </a:bodyPr>
          <a:lstStyle/>
          <a:p>
            <a:r>
              <a:rPr lang="en-US" sz="2800" dirty="0"/>
              <a:t>Neo4j enables a 360-degree view of the data available in the real time system.</a:t>
            </a:r>
          </a:p>
          <a:p>
            <a:r>
              <a:rPr lang="en-US" sz="2800" dirty="0"/>
              <a:t>Allowing it to provide more insight and be more understandable.</a:t>
            </a:r>
          </a:p>
          <a:p>
            <a:r>
              <a:rPr lang="en-US" sz="2800" dirty="0"/>
              <a:t>It is capable enough to use for activities ranging from ecommerce to customer support.</a:t>
            </a:r>
          </a:p>
          <a:p>
            <a:r>
              <a:rPr lang="en-US" sz="2800" dirty="0"/>
              <a:t>All the master data is either stored in a single repo or the shared repo.</a:t>
            </a:r>
          </a:p>
          <a:p>
            <a:endParaRPr lang="en-US" dirty="0"/>
          </a:p>
        </p:txBody>
      </p:sp>
      <p:sp>
        <p:nvSpPr>
          <p:cNvPr id="4" name="Slide Number Placeholder 3"/>
          <p:cNvSpPr>
            <a:spLocks noGrp="1"/>
          </p:cNvSpPr>
          <p:nvPr>
            <p:ph type="sldNum" sz="quarter" idx="12"/>
          </p:nvPr>
        </p:nvSpPr>
        <p:spPr/>
        <p:txBody>
          <a:bodyPr/>
          <a:lstStyle/>
          <a:p>
            <a:fld id="{38327683-8978-6B4B-9130-4A6A841F0549}" type="slidenum">
              <a:rPr lang="en-US" smtClean="0"/>
              <a:t>15</a:t>
            </a:fld>
            <a:endParaRPr lang="en-US" dirty="0"/>
          </a:p>
        </p:txBody>
      </p:sp>
    </p:spTree>
    <p:extLst>
      <p:ext uri="{BB962C8B-B14F-4D97-AF65-F5344CB8AC3E}">
        <p14:creationId xmlns:p14="http://schemas.microsoft.com/office/powerpoint/2010/main" val="1029425108"/>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Neo4j: Use Cases</a:t>
            </a:r>
          </a:p>
        </p:txBody>
      </p:sp>
      <p:sp>
        <p:nvSpPr>
          <p:cNvPr id="3" name="Content Placeholder 2"/>
          <p:cNvSpPr>
            <a:spLocks noGrp="1"/>
          </p:cNvSpPr>
          <p:nvPr>
            <p:ph idx="1"/>
          </p:nvPr>
        </p:nvSpPr>
        <p:spPr/>
        <p:txBody>
          <a:bodyPr>
            <a:noAutofit/>
          </a:bodyPr>
          <a:lstStyle/>
          <a:p>
            <a:r>
              <a:rPr lang="en-US" sz="2800" dirty="0"/>
              <a:t>Neo4j is currently used by thousands of organizations and companies.</a:t>
            </a:r>
          </a:p>
          <a:p>
            <a:r>
              <a:rPr lang="en-US" sz="2800" dirty="0"/>
              <a:t>It includes numerous sectors including</a:t>
            </a:r>
          </a:p>
          <a:p>
            <a:pPr lvl="1"/>
            <a:r>
              <a:rPr lang="en-US" dirty="0">
                <a:solidFill>
                  <a:schemeClr val="tx1"/>
                </a:solidFill>
              </a:rPr>
              <a:t>Fraud Detection</a:t>
            </a:r>
          </a:p>
          <a:p>
            <a:pPr lvl="1"/>
            <a:r>
              <a:rPr lang="en-US" dirty="0">
                <a:solidFill>
                  <a:schemeClr val="tx1"/>
                </a:solidFill>
              </a:rPr>
              <a:t>Network and IT Operations</a:t>
            </a:r>
          </a:p>
          <a:p>
            <a:pPr lvl="1"/>
            <a:r>
              <a:rPr lang="en-US" dirty="0">
                <a:solidFill>
                  <a:schemeClr val="tx1"/>
                </a:solidFill>
              </a:rPr>
              <a:t>Social Networks</a:t>
            </a:r>
          </a:p>
          <a:p>
            <a:pPr lvl="1"/>
            <a:r>
              <a:rPr lang="en-US" dirty="0">
                <a:solidFill>
                  <a:schemeClr val="tx1"/>
                </a:solidFill>
              </a:rPr>
              <a:t>Retail</a:t>
            </a:r>
          </a:p>
          <a:p>
            <a:pPr lvl="1"/>
            <a:r>
              <a:rPr lang="en-US" dirty="0">
                <a:solidFill>
                  <a:schemeClr val="tx1"/>
                </a:solidFill>
              </a:rPr>
              <a:t>Machine Learning</a:t>
            </a:r>
            <a:endParaRPr lang="en-US" dirty="0"/>
          </a:p>
          <a:p>
            <a:r>
              <a:rPr lang="en-US" sz="2800" dirty="0"/>
              <a:t>The technology is constantly evolving to help improve the products</a:t>
            </a:r>
          </a:p>
        </p:txBody>
      </p:sp>
      <p:sp>
        <p:nvSpPr>
          <p:cNvPr id="4" name="Slide Number Placeholder 3"/>
          <p:cNvSpPr>
            <a:spLocks noGrp="1"/>
          </p:cNvSpPr>
          <p:nvPr>
            <p:ph type="sldNum" sz="quarter" idx="12"/>
          </p:nvPr>
        </p:nvSpPr>
        <p:spPr/>
        <p:txBody>
          <a:bodyPr/>
          <a:lstStyle/>
          <a:p>
            <a:fld id="{38327683-8978-6B4B-9130-4A6A841F0549}" type="slidenum">
              <a:rPr lang="en-US" smtClean="0"/>
              <a:t>16</a:t>
            </a:fld>
            <a:endParaRPr lang="en-US" dirty="0"/>
          </a:p>
        </p:txBody>
      </p:sp>
    </p:spTree>
    <p:extLst>
      <p:ext uri="{BB962C8B-B14F-4D97-AF65-F5344CB8AC3E}">
        <p14:creationId xmlns:p14="http://schemas.microsoft.com/office/powerpoint/2010/main" val="356437759"/>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Neo4j: Fraud Detection</a:t>
            </a:r>
          </a:p>
        </p:txBody>
      </p:sp>
      <p:sp>
        <p:nvSpPr>
          <p:cNvPr id="3" name="Content Placeholder 2"/>
          <p:cNvSpPr>
            <a:spLocks noGrp="1"/>
          </p:cNvSpPr>
          <p:nvPr>
            <p:ph idx="1"/>
          </p:nvPr>
        </p:nvSpPr>
        <p:spPr/>
        <p:txBody>
          <a:bodyPr>
            <a:normAutofit/>
          </a:bodyPr>
          <a:lstStyle/>
          <a:p>
            <a:r>
              <a:rPr lang="en-US" sz="3000" dirty="0"/>
              <a:t>Augments discrete data scrutiny with data relationship analysis</a:t>
            </a:r>
          </a:p>
          <a:p>
            <a:r>
              <a:rPr lang="en-US" sz="3000" dirty="0"/>
              <a:t>Real-time traversal of complex and highly interconnected data sets</a:t>
            </a:r>
          </a:p>
          <a:p>
            <a:r>
              <a:rPr lang="en-US" sz="3000" dirty="0"/>
              <a:t>Stores interconnected data that is neither purely linear or hierarchical</a:t>
            </a:r>
          </a:p>
          <a:p>
            <a:r>
              <a:rPr lang="en-US" sz="3000" dirty="0"/>
              <a:t>Versatile properties allowing for easier evolution of fraud detection models</a:t>
            </a:r>
          </a:p>
          <a:p>
            <a:endParaRPr lang="en-US" sz="3000" dirty="0"/>
          </a:p>
          <a:p>
            <a:endParaRPr lang="en-US" dirty="0"/>
          </a:p>
        </p:txBody>
      </p:sp>
      <p:sp>
        <p:nvSpPr>
          <p:cNvPr id="4" name="Slide Number Placeholder 3"/>
          <p:cNvSpPr>
            <a:spLocks noGrp="1"/>
          </p:cNvSpPr>
          <p:nvPr>
            <p:ph type="sldNum" sz="quarter" idx="12"/>
          </p:nvPr>
        </p:nvSpPr>
        <p:spPr/>
        <p:txBody>
          <a:bodyPr/>
          <a:lstStyle/>
          <a:p>
            <a:fld id="{38327683-8978-6B4B-9130-4A6A841F0549}" type="slidenum">
              <a:rPr lang="en-US" smtClean="0"/>
              <a:t>17</a:t>
            </a:fld>
            <a:endParaRPr lang="en-US" dirty="0"/>
          </a:p>
        </p:txBody>
      </p:sp>
    </p:spTree>
    <p:extLst>
      <p:ext uri="{BB962C8B-B14F-4D97-AF65-F5344CB8AC3E}">
        <p14:creationId xmlns:p14="http://schemas.microsoft.com/office/powerpoint/2010/main" val="4164667077"/>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Neo4j: Networks and IT </a:t>
            </a:r>
            <a:r>
              <a:rPr lang="en-US" u="sng" dirty="0" err="1"/>
              <a:t>Operatoins</a:t>
            </a:r>
            <a:endParaRPr lang="en-US" u="sng" dirty="0"/>
          </a:p>
        </p:txBody>
      </p:sp>
      <p:sp>
        <p:nvSpPr>
          <p:cNvPr id="3" name="Content Placeholder 2"/>
          <p:cNvSpPr>
            <a:spLocks noGrp="1"/>
          </p:cNvSpPr>
          <p:nvPr>
            <p:ph idx="1"/>
          </p:nvPr>
        </p:nvSpPr>
        <p:spPr/>
        <p:txBody>
          <a:bodyPr>
            <a:normAutofit/>
          </a:bodyPr>
          <a:lstStyle/>
          <a:p>
            <a:r>
              <a:rPr lang="en-US" sz="3000" dirty="0"/>
              <a:t>Quickly determine impacts of node failure, maintenance outage or incursion</a:t>
            </a:r>
          </a:p>
          <a:p>
            <a:r>
              <a:rPr lang="en-US" sz="3000" dirty="0"/>
              <a:t>Quick and easy to trace back dependencies to identify the root cause of problem</a:t>
            </a:r>
          </a:p>
          <a:p>
            <a:r>
              <a:rPr lang="en-US" sz="3000" dirty="0"/>
              <a:t>Easy routing and QoS mapping to find best, shortest or least-busy path for a new service</a:t>
            </a:r>
          </a:p>
          <a:p>
            <a:endParaRPr lang="en-US" sz="3000" dirty="0"/>
          </a:p>
          <a:p>
            <a:endParaRPr lang="en-US" dirty="0"/>
          </a:p>
        </p:txBody>
      </p:sp>
      <p:sp>
        <p:nvSpPr>
          <p:cNvPr id="4" name="Slide Number Placeholder 3"/>
          <p:cNvSpPr>
            <a:spLocks noGrp="1"/>
          </p:cNvSpPr>
          <p:nvPr>
            <p:ph type="sldNum" sz="quarter" idx="12"/>
          </p:nvPr>
        </p:nvSpPr>
        <p:spPr/>
        <p:txBody>
          <a:bodyPr/>
          <a:lstStyle/>
          <a:p>
            <a:fld id="{38327683-8978-6B4B-9130-4A6A841F0549}" type="slidenum">
              <a:rPr lang="en-US" smtClean="0"/>
              <a:t>18</a:t>
            </a:fld>
            <a:endParaRPr lang="en-US" dirty="0"/>
          </a:p>
        </p:txBody>
      </p:sp>
    </p:spTree>
    <p:extLst>
      <p:ext uri="{BB962C8B-B14F-4D97-AF65-F5344CB8AC3E}">
        <p14:creationId xmlns:p14="http://schemas.microsoft.com/office/powerpoint/2010/main" val="2912718277"/>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Neo4j: Retail</a:t>
            </a:r>
          </a:p>
        </p:txBody>
      </p:sp>
      <p:sp>
        <p:nvSpPr>
          <p:cNvPr id="3" name="Content Placeholder 2"/>
          <p:cNvSpPr>
            <a:spLocks noGrp="1"/>
          </p:cNvSpPr>
          <p:nvPr>
            <p:ph idx="1"/>
          </p:nvPr>
        </p:nvSpPr>
        <p:spPr/>
        <p:txBody>
          <a:bodyPr>
            <a:normAutofit/>
          </a:bodyPr>
          <a:lstStyle/>
          <a:p>
            <a:r>
              <a:rPr lang="en-US" dirty="0"/>
              <a:t>Decipher suggestion data easier with the native graph storage architecture</a:t>
            </a:r>
          </a:p>
          <a:p>
            <a:r>
              <a:rPr lang="en-US" dirty="0"/>
              <a:t>Evolve real-time recommendation engines easily</a:t>
            </a:r>
          </a:p>
          <a:p>
            <a:r>
              <a:rPr lang="en-US" dirty="0"/>
              <a:t>Allows for real-time decision making using high-performance graph queries</a:t>
            </a:r>
          </a:p>
          <a:p>
            <a:r>
              <a:rPr lang="en-US" dirty="0"/>
              <a:t>Data is always available to the mission-critical recommendation engine</a:t>
            </a:r>
          </a:p>
        </p:txBody>
      </p:sp>
      <p:sp>
        <p:nvSpPr>
          <p:cNvPr id="4" name="Slide Number Placeholder 3"/>
          <p:cNvSpPr>
            <a:spLocks noGrp="1"/>
          </p:cNvSpPr>
          <p:nvPr>
            <p:ph type="sldNum" sz="quarter" idx="12"/>
          </p:nvPr>
        </p:nvSpPr>
        <p:spPr/>
        <p:txBody>
          <a:bodyPr/>
          <a:lstStyle/>
          <a:p>
            <a:fld id="{38327683-8978-6B4B-9130-4A6A841F0549}" type="slidenum">
              <a:rPr lang="en-US" smtClean="0"/>
              <a:t>19</a:t>
            </a:fld>
            <a:endParaRPr lang="en-US" dirty="0"/>
          </a:p>
        </p:txBody>
      </p:sp>
    </p:spTree>
    <p:extLst>
      <p:ext uri="{BB962C8B-B14F-4D97-AF65-F5344CB8AC3E}">
        <p14:creationId xmlns:p14="http://schemas.microsoft.com/office/powerpoint/2010/main" val="3021037873"/>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Are Graph Databases the Next Big Thing?</a:t>
            </a:r>
          </a:p>
        </p:txBody>
      </p:sp>
      <p:sp>
        <p:nvSpPr>
          <p:cNvPr id="3" name="Content Placeholder 2"/>
          <p:cNvSpPr>
            <a:spLocks noGrp="1"/>
          </p:cNvSpPr>
          <p:nvPr>
            <p:ph idx="1"/>
          </p:nvPr>
        </p:nvSpPr>
        <p:spPr/>
        <p:txBody>
          <a:bodyPr/>
          <a:lstStyle/>
          <a:p>
            <a:r>
              <a:rPr lang="en-US" dirty="0"/>
              <a:t>Graph Databases are popular</a:t>
            </a:r>
          </a:p>
          <a:p>
            <a:r>
              <a:rPr lang="en-US" dirty="0"/>
              <a:t>Well suited for many applications </a:t>
            </a:r>
          </a:p>
        </p:txBody>
      </p:sp>
      <p:sp>
        <p:nvSpPr>
          <p:cNvPr id="5" name="Slide Number Placeholder 4"/>
          <p:cNvSpPr>
            <a:spLocks noGrp="1"/>
          </p:cNvSpPr>
          <p:nvPr>
            <p:ph type="sldNum" sz="quarter" idx="12"/>
          </p:nvPr>
        </p:nvSpPr>
        <p:spPr/>
        <p:txBody>
          <a:bodyPr/>
          <a:lstStyle/>
          <a:p>
            <a:fld id="{38327683-8978-6B4B-9130-4A6A841F0549}" type="slidenum">
              <a:rPr lang="en-US" smtClean="0"/>
              <a:pPr/>
              <a:t>2</a:t>
            </a:fld>
            <a:endParaRPr lang="en-US" dirty="0"/>
          </a:p>
        </p:txBody>
      </p:sp>
      <p:pic>
        <p:nvPicPr>
          <p:cNvPr id="1026" name="Picture 2"/>
          <p:cNvPicPr>
            <a:picLocks noChangeAspect="1" noChangeArrowheads="1"/>
          </p:cNvPicPr>
          <p:nvPr/>
        </p:nvPicPr>
        <p:blipFill>
          <a:blip r:embed="rId2"/>
          <a:srcRect/>
          <a:stretch>
            <a:fillRect/>
          </a:stretch>
        </p:blipFill>
        <p:spPr bwMode="auto">
          <a:xfrm>
            <a:off x="914406" y="2885736"/>
            <a:ext cx="7230725" cy="3291227"/>
          </a:xfrm>
          <a:prstGeom prst="rect">
            <a:avLst/>
          </a:prstGeom>
          <a:noFill/>
          <a:ln w="9525">
            <a:noFill/>
            <a:miter lim="800000"/>
            <a:headEnd/>
            <a:tailEnd/>
          </a:ln>
        </p:spPr>
      </p:pic>
    </p:spTree>
    <p:extLst>
      <p:ext uri="{BB962C8B-B14F-4D97-AF65-F5344CB8AC3E}">
        <p14:creationId xmlns:p14="http://schemas.microsoft.com/office/powerpoint/2010/main" val="1102485085"/>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Neo4j: Social Media</a:t>
            </a:r>
          </a:p>
        </p:txBody>
      </p:sp>
      <p:sp>
        <p:nvSpPr>
          <p:cNvPr id="3" name="Content Placeholder 2"/>
          <p:cNvSpPr>
            <a:spLocks noGrp="1"/>
          </p:cNvSpPr>
          <p:nvPr>
            <p:ph idx="1"/>
          </p:nvPr>
        </p:nvSpPr>
        <p:spPr/>
        <p:txBody>
          <a:bodyPr>
            <a:normAutofit lnSpcReduction="10000"/>
          </a:bodyPr>
          <a:lstStyle/>
          <a:p>
            <a:r>
              <a:rPr lang="en-US" sz="3000" dirty="0"/>
              <a:t>Social media networks are already formatted as graphs</a:t>
            </a:r>
          </a:p>
          <a:p>
            <a:r>
              <a:rPr lang="en-US" sz="3000" dirty="0"/>
              <a:t>There’s no need to be converted into tables and then back into graphs</a:t>
            </a:r>
          </a:p>
          <a:p>
            <a:r>
              <a:rPr lang="en-US" sz="3000" dirty="0"/>
              <a:t>We all know social media has a huge amount of data stored in its database and every second a new connection is added.</a:t>
            </a:r>
          </a:p>
          <a:p>
            <a:r>
              <a:rPr lang="en-US" sz="3000" dirty="0"/>
              <a:t>Using Neo4jhelps reduce the time to traverse among the nodes and will improve the quality.</a:t>
            </a:r>
          </a:p>
          <a:p>
            <a:endParaRPr lang="en-US" dirty="0"/>
          </a:p>
        </p:txBody>
      </p:sp>
      <p:sp>
        <p:nvSpPr>
          <p:cNvPr id="4" name="Slide Number Placeholder 3"/>
          <p:cNvSpPr>
            <a:spLocks noGrp="1"/>
          </p:cNvSpPr>
          <p:nvPr>
            <p:ph type="sldNum" sz="quarter" idx="12"/>
          </p:nvPr>
        </p:nvSpPr>
        <p:spPr/>
        <p:txBody>
          <a:bodyPr/>
          <a:lstStyle/>
          <a:p>
            <a:fld id="{38327683-8978-6B4B-9130-4A6A841F0549}" type="slidenum">
              <a:rPr lang="en-US" smtClean="0"/>
              <a:t>20</a:t>
            </a:fld>
            <a:endParaRPr lang="en-US" dirty="0"/>
          </a:p>
        </p:txBody>
      </p:sp>
    </p:spTree>
    <p:extLst>
      <p:ext uri="{BB962C8B-B14F-4D97-AF65-F5344CB8AC3E}">
        <p14:creationId xmlns:p14="http://schemas.microsoft.com/office/powerpoint/2010/main" val="1419529924"/>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The Picture Speaks for Itself….</a:t>
            </a:r>
            <a:endParaRPr lang="en-US" dirty="0"/>
          </a:p>
        </p:txBody>
      </p:sp>
      <p:pic>
        <p:nvPicPr>
          <p:cNvPr id="5" name="Content Placeholder 4">
            <a:extLst>
              <a:ext uri="{FF2B5EF4-FFF2-40B4-BE49-F238E27FC236}">
                <a16:creationId xmlns:a16="http://schemas.microsoft.com/office/drawing/2014/main" id="{4416529D-C334-4486-BF43-42C638BB53E8}"/>
              </a:ext>
            </a:extLst>
          </p:cNvPr>
          <p:cNvPicPr>
            <a:picLocks noGrp="1" noChangeAspect="1"/>
          </p:cNvPicPr>
          <p:nvPr>
            <p:ph idx="1"/>
          </p:nvPr>
        </p:nvPicPr>
        <p:blipFill>
          <a:blip r:embed="rId2"/>
          <a:stretch>
            <a:fillRect/>
          </a:stretch>
        </p:blipFill>
        <p:spPr>
          <a:xfrm>
            <a:off x="325346" y="1570966"/>
            <a:ext cx="4850514" cy="3011430"/>
          </a:xfrm>
          <a:prstGeom prst="rect">
            <a:avLst/>
          </a:prstGeom>
        </p:spPr>
      </p:pic>
      <p:sp>
        <p:nvSpPr>
          <p:cNvPr id="4" name="Slide Number Placeholder 3"/>
          <p:cNvSpPr>
            <a:spLocks noGrp="1"/>
          </p:cNvSpPr>
          <p:nvPr>
            <p:ph type="sldNum" sz="quarter" idx="12"/>
          </p:nvPr>
        </p:nvSpPr>
        <p:spPr/>
        <p:txBody>
          <a:bodyPr/>
          <a:lstStyle/>
          <a:p>
            <a:fld id="{38327683-8978-6B4B-9130-4A6A841F0549}" type="slidenum">
              <a:rPr lang="en-US" smtClean="0"/>
              <a:t>21</a:t>
            </a:fld>
            <a:endParaRPr lang="en-US" dirty="0"/>
          </a:p>
        </p:txBody>
      </p:sp>
      <p:pic>
        <p:nvPicPr>
          <p:cNvPr id="6" name="Picture 5">
            <a:extLst>
              <a:ext uri="{FF2B5EF4-FFF2-40B4-BE49-F238E27FC236}">
                <a16:creationId xmlns:a16="http://schemas.microsoft.com/office/drawing/2014/main" id="{9B6A6203-33F5-40CC-A5BB-F0FA3CF36AD1}"/>
              </a:ext>
            </a:extLst>
          </p:cNvPr>
          <p:cNvPicPr>
            <a:picLocks noChangeAspect="1"/>
          </p:cNvPicPr>
          <p:nvPr/>
        </p:nvPicPr>
        <p:blipFill>
          <a:blip r:embed="rId3"/>
          <a:stretch>
            <a:fillRect/>
          </a:stretch>
        </p:blipFill>
        <p:spPr>
          <a:xfrm>
            <a:off x="5469622" y="3076681"/>
            <a:ext cx="3281035" cy="3186777"/>
          </a:xfrm>
          <a:prstGeom prst="rect">
            <a:avLst/>
          </a:prstGeom>
        </p:spPr>
      </p:pic>
    </p:spTree>
    <p:extLst>
      <p:ext uri="{BB962C8B-B14F-4D97-AF65-F5344CB8AC3E}">
        <p14:creationId xmlns:p14="http://schemas.microsoft.com/office/powerpoint/2010/main" val="1317524030"/>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References:</a:t>
            </a:r>
            <a:endParaRPr lang="en-US" dirty="0"/>
          </a:p>
        </p:txBody>
      </p:sp>
      <p:sp>
        <p:nvSpPr>
          <p:cNvPr id="3" name="Content Placeholder 2"/>
          <p:cNvSpPr>
            <a:spLocks noGrp="1"/>
          </p:cNvSpPr>
          <p:nvPr>
            <p:ph idx="1"/>
          </p:nvPr>
        </p:nvSpPr>
        <p:spPr/>
        <p:txBody>
          <a:bodyPr>
            <a:normAutofit fontScale="85000" lnSpcReduction="10000"/>
          </a:bodyPr>
          <a:lstStyle/>
          <a:p>
            <a:r>
              <a:rPr lang="en-US" dirty="0"/>
              <a:t>Angles, R., &amp; Gutierrez, C. (2008). Survey of graph database models. </a:t>
            </a:r>
            <a:r>
              <a:rPr lang="en-US" i="1" dirty="0"/>
              <a:t>ACM Computing Surveys (CSUR)</a:t>
            </a:r>
            <a:r>
              <a:rPr lang="en-US" dirty="0"/>
              <a:t>, </a:t>
            </a:r>
            <a:r>
              <a:rPr lang="en-US" i="1" dirty="0"/>
              <a:t>40</a:t>
            </a:r>
            <a:r>
              <a:rPr lang="en-US" dirty="0"/>
              <a:t>(1), 1.</a:t>
            </a:r>
          </a:p>
          <a:p>
            <a:r>
              <a:rPr lang="en-US" dirty="0"/>
              <a:t>Robinson, I., Webber, J., &amp; </a:t>
            </a:r>
            <a:r>
              <a:rPr lang="en-US" dirty="0" err="1"/>
              <a:t>Eifrem</a:t>
            </a:r>
            <a:r>
              <a:rPr lang="en-US" dirty="0"/>
              <a:t>, E. (2013). </a:t>
            </a:r>
            <a:r>
              <a:rPr lang="en-US" i="1" dirty="0"/>
              <a:t>Graph databases</a:t>
            </a:r>
            <a:r>
              <a:rPr lang="en-US" dirty="0"/>
              <a:t>. " O'Reilly Media, Inc.".</a:t>
            </a:r>
          </a:p>
          <a:p>
            <a:r>
              <a:rPr lang="en-US" dirty="0" err="1"/>
              <a:t>Bollacker</a:t>
            </a:r>
            <a:r>
              <a:rPr lang="en-US" dirty="0"/>
              <a:t>, K., Evans, C., </a:t>
            </a:r>
            <a:r>
              <a:rPr lang="en-US" dirty="0" err="1"/>
              <a:t>Paritosh</a:t>
            </a:r>
            <a:r>
              <a:rPr lang="en-US" dirty="0"/>
              <a:t>, P., Sturge, T., &amp; Taylor, J. (2008, June). Freebase: a collaboratively created graph database for structuring human knowledge. In </a:t>
            </a:r>
            <a:r>
              <a:rPr lang="en-US" i="1" dirty="0"/>
              <a:t>Proceedings of the 2008 ACM SIGMOD international conference on Management of data</a:t>
            </a:r>
            <a:r>
              <a:rPr lang="en-US" dirty="0"/>
              <a:t> (pp. 1247-1250). </a:t>
            </a:r>
            <a:r>
              <a:rPr lang="en-US" dirty="0" err="1"/>
              <a:t>AcM</a:t>
            </a:r>
            <a:r>
              <a:rPr lang="en-US" dirty="0"/>
              <a:t>.</a:t>
            </a:r>
          </a:p>
        </p:txBody>
      </p:sp>
      <p:sp>
        <p:nvSpPr>
          <p:cNvPr id="4" name="Slide Number Placeholder 3"/>
          <p:cNvSpPr>
            <a:spLocks noGrp="1"/>
          </p:cNvSpPr>
          <p:nvPr>
            <p:ph type="sldNum" sz="quarter" idx="12"/>
          </p:nvPr>
        </p:nvSpPr>
        <p:spPr/>
        <p:txBody>
          <a:bodyPr/>
          <a:lstStyle/>
          <a:p>
            <a:fld id="{38327683-8978-6B4B-9130-4A6A841F0549}" type="slidenum">
              <a:rPr lang="en-US" smtClean="0"/>
              <a:t>22</a:t>
            </a:fld>
            <a:endParaRPr lang="en-US" dirty="0"/>
          </a:p>
        </p:txBody>
      </p:sp>
    </p:spTree>
    <p:extLst>
      <p:ext uri="{BB962C8B-B14F-4D97-AF65-F5344CB8AC3E}">
        <p14:creationId xmlns:p14="http://schemas.microsoft.com/office/powerpoint/2010/main" val="1571250658"/>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What are Graph Databases</a:t>
            </a:r>
            <a:r>
              <a:rPr lang="en-US" dirty="0"/>
              <a:t>?</a:t>
            </a:r>
          </a:p>
        </p:txBody>
      </p:sp>
      <p:sp>
        <p:nvSpPr>
          <p:cNvPr id="3" name="Content Placeholder 2"/>
          <p:cNvSpPr>
            <a:spLocks noGrp="1"/>
          </p:cNvSpPr>
          <p:nvPr>
            <p:ph idx="1"/>
          </p:nvPr>
        </p:nvSpPr>
        <p:spPr/>
        <p:txBody>
          <a:bodyPr>
            <a:normAutofit lnSpcReduction="10000"/>
          </a:bodyPr>
          <a:lstStyle/>
          <a:p>
            <a:r>
              <a:rPr lang="en-US" sz="2800" dirty="0"/>
              <a:t>A database used to define and portray the relationship between entities.</a:t>
            </a:r>
          </a:p>
          <a:p>
            <a:r>
              <a:rPr lang="en-US" sz="2800" dirty="0"/>
              <a:t>Entities connected by relationships</a:t>
            </a:r>
          </a:p>
          <a:p>
            <a:r>
              <a:rPr lang="en-US" sz="2800" dirty="0"/>
              <a:t>Vertices/nodes/points connect with edges/arcs/lines</a:t>
            </a:r>
          </a:p>
          <a:p>
            <a:r>
              <a:rPr lang="en-US" sz="2800" dirty="0"/>
              <a:t>Shows that the relationship between the data is just as important as the data itself.</a:t>
            </a:r>
          </a:p>
          <a:p>
            <a:r>
              <a:rPr lang="en-US" sz="2800" dirty="0"/>
              <a:t>A simple DB shows the relation between the objects, but graph database stores the connections with the data</a:t>
            </a:r>
          </a:p>
        </p:txBody>
      </p:sp>
      <p:sp>
        <p:nvSpPr>
          <p:cNvPr id="5" name="Slide Number Placeholder 4"/>
          <p:cNvSpPr>
            <a:spLocks noGrp="1"/>
          </p:cNvSpPr>
          <p:nvPr>
            <p:ph type="sldNum" sz="quarter" idx="12"/>
          </p:nvPr>
        </p:nvSpPr>
        <p:spPr/>
        <p:txBody>
          <a:bodyPr/>
          <a:lstStyle/>
          <a:p>
            <a:fld id="{38327683-8978-6B4B-9130-4A6A841F0549}" type="slidenum">
              <a:rPr lang="en-US" smtClean="0"/>
              <a:t>3</a:t>
            </a:fld>
            <a:endParaRPr lang="en-US" dirty="0"/>
          </a:p>
        </p:txBody>
      </p:sp>
    </p:spTree>
    <p:extLst>
      <p:ext uri="{BB962C8B-B14F-4D97-AF65-F5344CB8AC3E}">
        <p14:creationId xmlns:p14="http://schemas.microsoft.com/office/powerpoint/2010/main" val="724448261"/>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Different?</a:t>
            </a:r>
          </a:p>
        </p:txBody>
      </p:sp>
      <p:sp>
        <p:nvSpPr>
          <p:cNvPr id="3" name="Content Placeholder 2"/>
          <p:cNvSpPr>
            <a:spLocks noGrp="1"/>
          </p:cNvSpPr>
          <p:nvPr>
            <p:ph idx="1"/>
          </p:nvPr>
        </p:nvSpPr>
        <p:spPr/>
        <p:txBody>
          <a:bodyPr/>
          <a:lstStyle/>
          <a:p>
            <a:r>
              <a:rPr lang="en-US" dirty="0"/>
              <a:t>Different from relational	</a:t>
            </a:r>
          </a:p>
          <a:p>
            <a:pPr lvl="1"/>
            <a:r>
              <a:rPr lang="en-US" dirty="0">
                <a:solidFill>
                  <a:schemeClr val="tx1"/>
                </a:solidFill>
              </a:rPr>
              <a:t>Links are inherent to the </a:t>
            </a:r>
            <a:r>
              <a:rPr lang="en-US" dirty="0" err="1">
                <a:solidFill>
                  <a:schemeClr val="tx1"/>
                </a:solidFill>
              </a:rPr>
              <a:t>datapoints</a:t>
            </a:r>
            <a:endParaRPr lang="en-US" dirty="0">
              <a:solidFill>
                <a:schemeClr val="tx1"/>
              </a:solidFill>
            </a:endParaRPr>
          </a:p>
          <a:p>
            <a:pPr lvl="2"/>
            <a:r>
              <a:rPr lang="en-US" dirty="0">
                <a:solidFill>
                  <a:schemeClr val="tx1"/>
                </a:solidFill>
              </a:rPr>
              <a:t>(employee)-[:REPORTS_TO]-&gt;(manager)</a:t>
            </a:r>
          </a:p>
          <a:p>
            <a:pPr lvl="1"/>
            <a:r>
              <a:rPr lang="en-US" dirty="0">
                <a:solidFill>
                  <a:schemeClr val="tx1"/>
                </a:solidFill>
              </a:rPr>
              <a:t>Describes relationship in more detail</a:t>
            </a:r>
          </a:p>
          <a:p>
            <a:pPr lvl="1"/>
            <a:r>
              <a:rPr lang="en-US" dirty="0">
                <a:solidFill>
                  <a:schemeClr val="tx1"/>
                </a:solidFill>
              </a:rPr>
              <a:t>No nulls</a:t>
            </a:r>
          </a:p>
          <a:p>
            <a:pPr lvl="1"/>
            <a:r>
              <a:rPr lang="en-US" dirty="0">
                <a:solidFill>
                  <a:schemeClr val="tx1"/>
                </a:solidFill>
              </a:rPr>
              <a:t>Often more normalized</a:t>
            </a:r>
          </a:p>
          <a:p>
            <a:pPr lvl="1"/>
            <a:r>
              <a:rPr lang="en-US" dirty="0">
                <a:solidFill>
                  <a:schemeClr val="tx1"/>
                </a:solidFill>
              </a:rPr>
              <a:t>Simpler queries, especially when complex</a:t>
            </a:r>
          </a:p>
          <a:p>
            <a:pPr lvl="1"/>
            <a:r>
              <a:rPr lang="en-US" dirty="0">
                <a:solidFill>
                  <a:schemeClr val="tx1"/>
                </a:solidFill>
              </a:rPr>
              <a:t>No fixed schema, primary or secondary keys</a:t>
            </a:r>
          </a:p>
        </p:txBody>
      </p:sp>
      <p:sp>
        <p:nvSpPr>
          <p:cNvPr id="4" name="Slide Number Placeholder 3"/>
          <p:cNvSpPr>
            <a:spLocks noGrp="1"/>
          </p:cNvSpPr>
          <p:nvPr>
            <p:ph type="sldNum" sz="quarter" idx="12"/>
          </p:nvPr>
        </p:nvSpPr>
        <p:spPr/>
        <p:txBody>
          <a:bodyPr/>
          <a:lstStyle/>
          <a:p>
            <a:fld id="{38327683-8978-6B4B-9130-4A6A841F0549}" type="slidenum">
              <a:rPr lang="en-US" smtClean="0"/>
              <a:pPr/>
              <a:t>4</a:t>
            </a:fld>
            <a:endParaRPr lang="en-US" dirty="0"/>
          </a:p>
        </p:txBody>
      </p:sp>
    </p:spTree>
    <p:extLst>
      <p:ext uri="{BB962C8B-B14F-4D97-AF65-F5344CB8AC3E}">
        <p14:creationId xmlns:p14="http://schemas.microsoft.com/office/powerpoint/2010/main" val="4072466642"/>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FEF0-139A-4D23-B402-7724D5FB3002}"/>
              </a:ext>
            </a:extLst>
          </p:cNvPr>
          <p:cNvSpPr>
            <a:spLocks noGrp="1"/>
          </p:cNvSpPr>
          <p:nvPr>
            <p:ph type="title"/>
          </p:nvPr>
        </p:nvSpPr>
        <p:spPr>
          <a:xfrm>
            <a:off x="628650" y="365126"/>
            <a:ext cx="7886700" cy="1325563"/>
          </a:xfrm>
        </p:spPr>
        <p:txBody>
          <a:bodyPr/>
          <a:lstStyle/>
          <a:p>
            <a:r>
              <a:rPr lang="en-US" dirty="0"/>
              <a:t>Relational vs Neo4j</a:t>
            </a:r>
          </a:p>
        </p:txBody>
      </p:sp>
      <p:sp>
        <p:nvSpPr>
          <p:cNvPr id="4" name="Slide Number Placeholder 3">
            <a:extLst>
              <a:ext uri="{FF2B5EF4-FFF2-40B4-BE49-F238E27FC236}">
                <a16:creationId xmlns:a16="http://schemas.microsoft.com/office/drawing/2014/main" id="{931A64D8-13EA-4736-8BEB-77EF881AAC18}"/>
              </a:ext>
            </a:extLst>
          </p:cNvPr>
          <p:cNvSpPr>
            <a:spLocks noGrp="1"/>
          </p:cNvSpPr>
          <p:nvPr>
            <p:ph type="sldNum" sz="quarter" idx="12"/>
          </p:nvPr>
        </p:nvSpPr>
        <p:spPr>
          <a:xfrm>
            <a:off x="6457950" y="6356351"/>
            <a:ext cx="2057400" cy="365125"/>
          </a:xfrm>
        </p:spPr>
        <p:txBody>
          <a:bodyPr/>
          <a:lstStyle/>
          <a:p>
            <a:fld id="{38327683-8978-6B4B-9130-4A6A841F0549}" type="slidenum">
              <a:rPr lang="en-US" smtClean="0"/>
              <a:pPr/>
              <a:t>5</a:t>
            </a:fld>
            <a:endParaRPr lang="en-US" dirty="0"/>
          </a:p>
        </p:txBody>
      </p:sp>
      <p:pic>
        <p:nvPicPr>
          <p:cNvPr id="3" name="Picture 2">
            <a:extLst>
              <a:ext uri="{FF2B5EF4-FFF2-40B4-BE49-F238E27FC236}">
                <a16:creationId xmlns:a16="http://schemas.microsoft.com/office/drawing/2014/main" id="{8B301E98-D4CF-4910-A7FF-C22B0FEFAE07}"/>
              </a:ext>
            </a:extLst>
          </p:cNvPr>
          <p:cNvPicPr>
            <a:picLocks noChangeAspect="1"/>
          </p:cNvPicPr>
          <p:nvPr/>
        </p:nvPicPr>
        <p:blipFill>
          <a:blip r:embed="rId2"/>
          <a:stretch>
            <a:fillRect/>
          </a:stretch>
        </p:blipFill>
        <p:spPr>
          <a:xfrm>
            <a:off x="4334657" y="2640395"/>
            <a:ext cx="4809343" cy="2766250"/>
          </a:xfrm>
          <a:prstGeom prst="rect">
            <a:avLst/>
          </a:prstGeom>
        </p:spPr>
      </p:pic>
      <p:pic>
        <p:nvPicPr>
          <p:cNvPr id="13" name="Content Placeholder 12">
            <a:extLst>
              <a:ext uri="{FF2B5EF4-FFF2-40B4-BE49-F238E27FC236}">
                <a16:creationId xmlns:a16="http://schemas.microsoft.com/office/drawing/2014/main" id="{371E69E3-996C-45BF-B322-FC1BDF0EF1DF}"/>
              </a:ext>
            </a:extLst>
          </p:cNvPr>
          <p:cNvPicPr>
            <a:picLocks noGrp="1" noChangeAspect="1"/>
          </p:cNvPicPr>
          <p:nvPr>
            <p:ph idx="1"/>
          </p:nvPr>
        </p:nvPicPr>
        <p:blipFill>
          <a:blip r:embed="rId3"/>
          <a:stretch>
            <a:fillRect/>
          </a:stretch>
        </p:blipFill>
        <p:spPr>
          <a:xfrm>
            <a:off x="220749" y="1925783"/>
            <a:ext cx="4046796" cy="3006434"/>
          </a:xfrm>
          <a:prstGeom prst="rect">
            <a:avLst/>
          </a:prstGeom>
        </p:spPr>
      </p:pic>
    </p:spTree>
    <p:extLst>
      <p:ext uri="{BB962C8B-B14F-4D97-AF65-F5344CB8AC3E}">
        <p14:creationId xmlns:p14="http://schemas.microsoft.com/office/powerpoint/2010/main" val="245650140"/>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Why Use Graph Databases</a:t>
            </a:r>
            <a:r>
              <a:rPr lang="en-US" dirty="0"/>
              <a:t>?</a:t>
            </a:r>
          </a:p>
        </p:txBody>
      </p:sp>
      <p:sp>
        <p:nvSpPr>
          <p:cNvPr id="3" name="Content Placeholder 2"/>
          <p:cNvSpPr>
            <a:spLocks noGrp="1"/>
          </p:cNvSpPr>
          <p:nvPr>
            <p:ph idx="1"/>
          </p:nvPr>
        </p:nvSpPr>
        <p:spPr/>
        <p:txBody>
          <a:bodyPr>
            <a:normAutofit lnSpcReduction="10000"/>
          </a:bodyPr>
          <a:lstStyle/>
          <a:p>
            <a:r>
              <a:rPr lang="en-US" sz="2800" dirty="0"/>
              <a:t>It not only stores the data but also stores the relationships between the data.</a:t>
            </a:r>
          </a:p>
          <a:p>
            <a:r>
              <a:rPr lang="en-US" sz="2800" dirty="0"/>
              <a:t>It is a great medium for quickly analyzing data</a:t>
            </a:r>
          </a:p>
          <a:p>
            <a:r>
              <a:rPr lang="en-US" sz="2800" dirty="0"/>
              <a:t>Since the nodes are interconnected, you can easily traverse through millions of nodes in a short span of time while also reducing access time</a:t>
            </a:r>
          </a:p>
          <a:p>
            <a:r>
              <a:rPr lang="en-US" sz="2800" dirty="0"/>
              <a:t>Flexibility and Scalability</a:t>
            </a:r>
          </a:p>
          <a:p>
            <a:r>
              <a:rPr lang="en-US" sz="2800" dirty="0"/>
              <a:t>Easy to query(navigation)</a:t>
            </a:r>
          </a:p>
          <a:p>
            <a:r>
              <a:rPr lang="en-US" sz="2800" dirty="0"/>
              <a:t>Simple data model</a:t>
            </a:r>
          </a:p>
          <a:p>
            <a:endParaRPr lang="en-US" dirty="0"/>
          </a:p>
        </p:txBody>
      </p:sp>
      <p:sp>
        <p:nvSpPr>
          <p:cNvPr id="4" name="Slide Number Placeholder 3"/>
          <p:cNvSpPr>
            <a:spLocks noGrp="1"/>
          </p:cNvSpPr>
          <p:nvPr>
            <p:ph type="sldNum" sz="quarter" idx="12"/>
          </p:nvPr>
        </p:nvSpPr>
        <p:spPr/>
        <p:txBody>
          <a:bodyPr/>
          <a:lstStyle/>
          <a:p>
            <a:fld id="{38327683-8978-6B4B-9130-4A6A841F0549}" type="slidenum">
              <a:rPr lang="en-US" smtClean="0"/>
              <a:t>6</a:t>
            </a:fld>
            <a:endParaRPr lang="en-US" dirty="0"/>
          </a:p>
        </p:txBody>
      </p:sp>
    </p:spTree>
    <p:extLst>
      <p:ext uri="{BB962C8B-B14F-4D97-AF65-F5344CB8AC3E}">
        <p14:creationId xmlns:p14="http://schemas.microsoft.com/office/powerpoint/2010/main" val="1881417302"/>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Why Not Graph Databases</a:t>
            </a:r>
            <a:r>
              <a:rPr lang="en-US" dirty="0"/>
              <a:t>?</a:t>
            </a:r>
          </a:p>
        </p:txBody>
      </p:sp>
      <p:sp>
        <p:nvSpPr>
          <p:cNvPr id="3" name="Content Placeholder 2"/>
          <p:cNvSpPr>
            <a:spLocks noGrp="1"/>
          </p:cNvSpPr>
          <p:nvPr>
            <p:ph idx="1"/>
          </p:nvPr>
        </p:nvSpPr>
        <p:spPr/>
        <p:txBody>
          <a:bodyPr>
            <a:normAutofit/>
          </a:bodyPr>
          <a:lstStyle/>
          <a:p>
            <a:r>
              <a:rPr lang="en-US" dirty="0"/>
              <a:t>True </a:t>
            </a:r>
            <a:r>
              <a:rPr lang="en-US" dirty="0" err="1"/>
              <a:t>sharding</a:t>
            </a:r>
            <a:r>
              <a:rPr lang="en-US" dirty="0"/>
              <a:t> is not yet available</a:t>
            </a:r>
          </a:p>
          <a:p>
            <a:r>
              <a:rPr lang="en-US" dirty="0"/>
              <a:t> Unable to perform mass analytics queries across all relationships and records</a:t>
            </a:r>
          </a:p>
          <a:p>
            <a:r>
              <a:rPr lang="en-US" dirty="0"/>
              <a:t>Security concerns with open source graph database technologies</a:t>
            </a:r>
          </a:p>
          <a:p>
            <a:r>
              <a:rPr lang="en-US" dirty="0"/>
              <a:t>Not optimized for large-volume analytics</a:t>
            </a:r>
          </a:p>
        </p:txBody>
      </p:sp>
      <p:sp>
        <p:nvSpPr>
          <p:cNvPr id="4" name="Slide Number Placeholder 3"/>
          <p:cNvSpPr>
            <a:spLocks noGrp="1"/>
          </p:cNvSpPr>
          <p:nvPr>
            <p:ph type="sldNum" sz="quarter" idx="12"/>
          </p:nvPr>
        </p:nvSpPr>
        <p:spPr/>
        <p:txBody>
          <a:bodyPr/>
          <a:lstStyle/>
          <a:p>
            <a:fld id="{38327683-8978-6B4B-9130-4A6A841F0549}" type="slidenum">
              <a:rPr lang="en-US" smtClean="0"/>
              <a:pPr/>
              <a:t>7</a:t>
            </a:fld>
            <a:endParaRPr lang="en-US" dirty="0"/>
          </a:p>
        </p:txBody>
      </p:sp>
    </p:spTree>
    <p:extLst>
      <p:ext uri="{BB962C8B-B14F-4D97-AF65-F5344CB8AC3E}">
        <p14:creationId xmlns:p14="http://schemas.microsoft.com/office/powerpoint/2010/main" val="3948608309"/>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Graph Database: Properties</a:t>
            </a:r>
            <a:endParaRPr lang="en-US" dirty="0"/>
          </a:p>
        </p:txBody>
      </p:sp>
      <p:sp>
        <p:nvSpPr>
          <p:cNvPr id="3" name="Content Placeholder 2"/>
          <p:cNvSpPr>
            <a:spLocks noGrp="1"/>
          </p:cNvSpPr>
          <p:nvPr>
            <p:ph idx="1"/>
          </p:nvPr>
        </p:nvSpPr>
        <p:spPr/>
        <p:txBody>
          <a:bodyPr>
            <a:normAutofit/>
          </a:bodyPr>
          <a:lstStyle/>
          <a:p>
            <a:r>
              <a:rPr lang="en-US" sz="2800" dirty="0"/>
              <a:t>Nodes: the entities in the graph database.</a:t>
            </a:r>
          </a:p>
          <a:p>
            <a:pPr lvl="1"/>
            <a:r>
              <a:rPr lang="en-US" dirty="0">
                <a:solidFill>
                  <a:schemeClr val="tx1"/>
                </a:solidFill>
              </a:rPr>
              <a:t>Carry some attributes with them, these attributes are known as the</a:t>
            </a:r>
          </a:p>
          <a:p>
            <a:r>
              <a:rPr lang="en-US" sz="2800" dirty="0"/>
              <a:t>Relationships: the direction arrows or the connections between the nodes that show the relation between the nodes.</a:t>
            </a:r>
          </a:p>
          <a:p>
            <a:r>
              <a:rPr lang="en-US" sz="2800" dirty="0"/>
              <a:t>Also known as a weighted graph or directed graph.</a:t>
            </a:r>
          </a:p>
        </p:txBody>
      </p:sp>
      <p:sp>
        <p:nvSpPr>
          <p:cNvPr id="4" name="Slide Number Placeholder 3"/>
          <p:cNvSpPr>
            <a:spLocks noGrp="1"/>
          </p:cNvSpPr>
          <p:nvPr>
            <p:ph type="sldNum" sz="quarter" idx="12"/>
          </p:nvPr>
        </p:nvSpPr>
        <p:spPr/>
        <p:txBody>
          <a:bodyPr/>
          <a:lstStyle/>
          <a:p>
            <a:fld id="{38327683-8978-6B4B-9130-4A6A841F0549}" type="slidenum">
              <a:rPr lang="en-US" smtClean="0"/>
              <a:t>8</a:t>
            </a:fld>
            <a:endParaRPr lang="en-US" dirty="0"/>
          </a:p>
        </p:txBody>
      </p:sp>
    </p:spTree>
    <p:extLst>
      <p:ext uri="{BB962C8B-B14F-4D97-AF65-F5344CB8AC3E}">
        <p14:creationId xmlns:p14="http://schemas.microsoft.com/office/powerpoint/2010/main" val="273623629"/>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p:spPr>
        <p:txBody>
          <a:bodyPr/>
          <a:lstStyle/>
          <a:p>
            <a:r>
              <a:rPr lang="en-US" u="sng" dirty="0"/>
              <a:t>Graph Database: Example</a:t>
            </a:r>
          </a:p>
        </p:txBody>
      </p:sp>
      <p:sp>
        <p:nvSpPr>
          <p:cNvPr id="4" name="Slide Number Placeholder 3"/>
          <p:cNvSpPr>
            <a:spLocks noGrp="1"/>
          </p:cNvSpPr>
          <p:nvPr>
            <p:ph type="sldNum" sz="quarter" idx="12"/>
          </p:nvPr>
        </p:nvSpPr>
        <p:spPr>
          <a:xfrm>
            <a:off x="6457950" y="6356351"/>
            <a:ext cx="2057400" cy="365125"/>
          </a:xfrm>
        </p:spPr>
        <p:txBody>
          <a:bodyPr/>
          <a:lstStyle/>
          <a:p>
            <a:fld id="{38327683-8978-6B4B-9130-4A6A841F0549}" type="slidenum">
              <a:rPr lang="en-US" smtClean="0"/>
              <a:t>9</a:t>
            </a:fld>
            <a:endParaRPr lang="en-US" dirty="0"/>
          </a:p>
        </p:txBody>
      </p:sp>
      <p:pic>
        <p:nvPicPr>
          <p:cNvPr id="7" name="Picture 6">
            <a:extLst>
              <a:ext uri="{FF2B5EF4-FFF2-40B4-BE49-F238E27FC236}">
                <a16:creationId xmlns:a16="http://schemas.microsoft.com/office/drawing/2014/main" id="{9CE481B2-FD85-475A-8F09-05D7DB5C7316}"/>
              </a:ext>
            </a:extLst>
          </p:cNvPr>
          <p:cNvPicPr>
            <a:picLocks noChangeAspect="1"/>
          </p:cNvPicPr>
          <p:nvPr/>
        </p:nvPicPr>
        <p:blipFill>
          <a:blip r:embed="rId3"/>
          <a:stretch>
            <a:fillRect/>
          </a:stretch>
        </p:blipFill>
        <p:spPr>
          <a:xfrm>
            <a:off x="456843" y="1712827"/>
            <a:ext cx="8230313" cy="3432345"/>
          </a:xfrm>
          <a:prstGeom prst="rect">
            <a:avLst/>
          </a:prstGeom>
        </p:spPr>
      </p:pic>
    </p:spTree>
    <p:extLst>
      <p:ext uri="{BB962C8B-B14F-4D97-AF65-F5344CB8AC3E}">
        <p14:creationId xmlns:p14="http://schemas.microsoft.com/office/powerpoint/2010/main" val="1029844376"/>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314</TotalTime>
  <Words>1387</Words>
  <Application>Microsoft Office PowerPoint</Application>
  <PresentationFormat>On-screen Show (4:3)</PresentationFormat>
  <Paragraphs>141</Paragraphs>
  <Slides>22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ＭＳ Ｐゴシック</vt:lpstr>
      <vt:lpstr>Arial</vt:lpstr>
      <vt:lpstr>Calibri</vt:lpstr>
      <vt:lpstr>Calibri Light</vt:lpstr>
      <vt:lpstr>Office Theme</vt:lpstr>
      <vt:lpstr>Graph Databases</vt:lpstr>
      <vt:lpstr>Are Graph Databases the Next Big Thing?</vt:lpstr>
      <vt:lpstr>What are Graph Databases?</vt:lpstr>
      <vt:lpstr>What’s Different?</vt:lpstr>
      <vt:lpstr>Relational vs Neo4j</vt:lpstr>
      <vt:lpstr>Why Use Graph Databases?</vt:lpstr>
      <vt:lpstr>Why Not Graph Databases?</vt:lpstr>
      <vt:lpstr>Graph Database: Properties</vt:lpstr>
      <vt:lpstr>Graph Database: Example</vt:lpstr>
      <vt:lpstr>Neo4j</vt:lpstr>
      <vt:lpstr>Neo4j (cont.)</vt:lpstr>
      <vt:lpstr>Neo4j: Pictorial Representation</vt:lpstr>
      <vt:lpstr>Neo4j: Features</vt:lpstr>
      <vt:lpstr>Neo4j: Managing a Complex Network using Real Time Insights</vt:lpstr>
      <vt:lpstr>Neo4j: Master Data Management</vt:lpstr>
      <vt:lpstr>Neo4j: Use Cases</vt:lpstr>
      <vt:lpstr>Neo4j: Fraud Detection</vt:lpstr>
      <vt:lpstr>Neo4j: Networks and IT Operatoins</vt:lpstr>
      <vt:lpstr>Neo4j: Retail</vt:lpstr>
      <vt:lpstr>Neo4j: Social Media</vt:lpstr>
      <vt:lpstr>The Picture Speaks for Itself….</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Engels</dc:creator>
  <cp:lastModifiedBy>che</cp:lastModifiedBy>
  <cp:revision>19</cp:revision>
  <dcterms:created xsi:type="dcterms:W3CDTF">2017-03-18T16:30:52Z</dcterms:created>
  <dcterms:modified xsi:type="dcterms:W3CDTF">2019-04-09T19:24:44Z</dcterms:modified>
</cp:coreProperties>
</file>